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68" r:id="rId2"/>
    <p:sldId id="309" r:id="rId3"/>
    <p:sldId id="311" r:id="rId4"/>
    <p:sldId id="257" r:id="rId5"/>
    <p:sldId id="308" r:id="rId6"/>
    <p:sldId id="310" r:id="rId7"/>
    <p:sldId id="312" r:id="rId8"/>
    <p:sldId id="316" r:id="rId9"/>
    <p:sldId id="315" r:id="rId10"/>
    <p:sldId id="313" r:id="rId11"/>
    <p:sldId id="314" r:id="rId12"/>
    <p:sldId id="320" r:id="rId13"/>
    <p:sldId id="319" r:id="rId14"/>
    <p:sldId id="318" r:id="rId15"/>
    <p:sldId id="317" r:id="rId16"/>
    <p:sldId id="321" r:id="rId17"/>
    <p:sldId id="322" r:id="rId18"/>
    <p:sldId id="323" r:id="rId19"/>
    <p:sldId id="324" r:id="rId20"/>
    <p:sldId id="325" r:id="rId21"/>
    <p:sldId id="326" r:id="rId22"/>
    <p:sldId id="267" r:id="rId23"/>
    <p:sldId id="269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5028"/>
  </p:normalViewPr>
  <p:slideViewPr>
    <p:cSldViewPr snapToGrid="0">
      <p:cViewPr varScale="1">
        <p:scale>
          <a:sx n="126" d="100"/>
          <a:sy n="126" d="100"/>
        </p:scale>
        <p:origin x="7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7EAC6-3695-4B4E-8309-29C552C11B80}" type="datetimeFigureOut">
              <a:rPr lang="en-TR" smtClean="0"/>
              <a:t>15.10.2024</a:t>
            </a:fld>
            <a:endParaRPr lang="en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99D57-CE19-BA42-B519-5BB592AF94B5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952674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94F6A-6FD0-944E-A057-7C91951D782F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00291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E9FC-2BD9-9D49-BBFF-4B823E8C89B6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37671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D8A32-AB8A-AF4D-B6C2-B2C44C69DA14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09814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DF8D9-5B0D-1F47-9155-7F88D9FF55F9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726316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1114-ADEC-1C4B-BD9C-64DFB0E972C9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39730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EF829-9002-8E4E-87F1-81423386D6A3}" type="datetime1">
              <a:rPr lang="tr-TR" smtClean="0"/>
              <a:t>15.10.2024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801166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431A1-20C8-FC46-AA75-F80506A1AC9F}" type="datetime1">
              <a:rPr lang="tr-TR" smtClean="0"/>
              <a:t>15.10.2024</a:t>
            </a:fld>
            <a:endParaRPr lang="en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590344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1A8B-BFEE-F343-B50A-E7B263F799E4}" type="datetime1">
              <a:rPr lang="tr-TR" smtClean="0"/>
              <a:t>15.10.2024</a:t>
            </a:fld>
            <a:endParaRPr lang="en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195956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B5EA-F156-DC48-B501-52A97377AE14}" type="datetime1">
              <a:rPr lang="tr-TR" smtClean="0"/>
              <a:t>15.10.2024</a:t>
            </a:fld>
            <a:endParaRPr lang="en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40672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908A-3B68-B647-BCB9-7065F09C944C}" type="datetime1">
              <a:rPr lang="tr-TR" smtClean="0"/>
              <a:t>15.10.2024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698287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83DF-8D51-D247-AF90-7C1CFC9C1D54}" type="datetime1">
              <a:rPr lang="tr-TR" smtClean="0"/>
              <a:t>15.10.2024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7200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67A3F-12CC-4445-91A0-9FF622A00A49}" type="datetime1">
              <a:rPr lang="tr-TR" smtClean="0"/>
              <a:t>15.10.2024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F009E-8BF7-F546-97BE-696EB5E07493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11287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7D4C279-A91D-3711-CBC5-71A241C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2C2B16-A88E-F2D2-AC08-84958C675541}"/>
              </a:ext>
            </a:extLst>
          </p:cNvPr>
          <p:cNvSpPr txBox="1"/>
          <p:nvPr/>
        </p:nvSpPr>
        <p:spPr>
          <a:xfrm>
            <a:off x="551145" y="1919822"/>
            <a:ext cx="80656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which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direction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is </a:t>
            </a:r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maintenance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tr-TR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going</a:t>
            </a:r>
            <a:r>
              <a:rPr lang="tr-TR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TR" sz="4000" b="1" dirty="0">
              <a:solidFill>
                <a:srgbClr val="92D050"/>
              </a:solidFill>
              <a:latin typeface="DIN-MEDIUM" pitchFamily="2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EDAFBE4-B077-54EA-75BB-BB4F0572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13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677B8E-8AFF-3958-97DE-DE8EA540F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B21F756C-DA5A-2081-FA74-B7A52926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10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C9E603E4-C7D6-8A66-6100-251CF230669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4B9EF-9F14-5BCC-20FA-2F5FD45F0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36FFDFD2-52DE-E01A-A275-FF9670F664F3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Service companies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Maintenance,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Costs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profit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Innovation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Manpower,</a:t>
            </a:r>
          </a:p>
          <a:p>
            <a:pPr>
              <a:lnSpc>
                <a:spcPct val="150000"/>
              </a:lnSpc>
            </a:pPr>
            <a:endParaRPr lang="nl-NL" sz="1400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Competition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pressure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on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the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price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nl-NL" sz="1400" b="1" dirty="0">
                <a:latin typeface="DIN-MEDIUM" pitchFamily="2" charset="77"/>
                <a:cs typeface="Arial" panose="020B0604020202020204" pitchFamily="34" charset="0"/>
              </a:rPr>
              <a:t>……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605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7DDC5A-1CB5-AE6F-7085-5BA490F58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20AC1F0-F5A5-3C45-B545-AFD38A1B2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11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4DAE51EB-8176-1E87-1A16-689AE54358F8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4AB286-CB15-B7FC-9405-537211467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F0E294C6-B18D-DFAA-A911-DBA5EB968FB9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Service companies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Modular maintenance,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Preventive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maintenance,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AI,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IoT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AR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glasses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b="1" dirty="0" err="1">
                <a:latin typeface="DIN-MEDIUM" pitchFamily="2" charset="77"/>
                <a:cs typeface="Arial" panose="020B0604020202020204" pitchFamily="34" charset="0"/>
              </a:rPr>
              <a:t>Innovations</a:t>
            </a:r>
            <a:r>
              <a:rPr lang="nl-NL" sz="1400" b="1" dirty="0">
                <a:latin typeface="DIN-MEDIUM" pitchFamily="2" charset="77"/>
                <a:cs typeface="Arial" panose="020B0604020202020204" pitchFamily="34" charset="0"/>
              </a:rPr>
              <a:t>.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65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A43E6-B9FE-8D10-B2CD-125358974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A9417CA2-6434-8B8A-E09D-1075008CE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12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253BF57A-DD1E-988C-01A4-A8C2D81C780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62F253-1658-43D2-990E-3CE1A648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1F4504D2-5EEF-407B-AF1C-E3C8AD115D91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5" name="Picture 4" descr="Close-up of a dirty machine&#10;&#10;Description automatically generated">
            <a:extLst>
              <a:ext uri="{FF2B5EF4-FFF2-40B4-BE49-F238E27FC236}">
                <a16:creationId xmlns:a16="http://schemas.microsoft.com/office/drawing/2014/main" id="{145FC2C3-09D1-0700-3140-B8AFB4CD4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2765" y="801984"/>
            <a:ext cx="3218470" cy="429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79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4E07A-13D3-88FC-B12F-71C97A831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D176190-76E7-81BC-90A4-29638EE9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13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344E812D-9D92-60EE-D66E-AEC046317BD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DE7FBC-4F95-6959-5057-6CE166D83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B3A28C23-0AFB-9CAD-2466-AF8A227D7067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9" name="Picture 8" descr="A close-up of a black machine&#10;&#10;Description automatically generated">
            <a:extLst>
              <a:ext uri="{FF2B5EF4-FFF2-40B4-BE49-F238E27FC236}">
                <a16:creationId xmlns:a16="http://schemas.microsoft.com/office/drawing/2014/main" id="{FA609C76-1647-8C85-D602-7F183A999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642" y="704896"/>
            <a:ext cx="3175955" cy="423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15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FBCEF5-1C9D-7BBD-EE66-475D409BA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DA4D01D-8B89-92A7-FFF1-A55B2283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14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91E1CE8E-8B72-40FC-9795-6EA62166890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D58FF0-B39F-849A-E391-055A12719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46BE413C-4BBC-3093-0019-754587200CE6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6" name="Picture 5" descr="A close up of a machine&#10;&#10;Description automatically generated">
            <a:extLst>
              <a:ext uri="{FF2B5EF4-FFF2-40B4-BE49-F238E27FC236}">
                <a16:creationId xmlns:a16="http://schemas.microsoft.com/office/drawing/2014/main" id="{CC1685C8-6C71-67C9-BBD5-C9127E8D1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5783" y="801050"/>
            <a:ext cx="5607121" cy="420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61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CFA8E1-32E1-54E0-32A3-B0AC8B8C4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5ABF5AC-45DA-B5F8-748A-322E3D07A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15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BF8F6B8A-F561-189E-14E9-53FDD99D292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970722-30C4-8EA9-2283-BCCCFB360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5502F270-BE17-3AFB-C7EA-7FE7600565B6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5" name="Picture 4" descr="Close-up of a dirty machine&#10;&#10;Description automatically generated">
            <a:extLst>
              <a:ext uri="{FF2B5EF4-FFF2-40B4-BE49-F238E27FC236}">
                <a16:creationId xmlns:a16="http://schemas.microsoft.com/office/drawing/2014/main" id="{C42078DE-58AC-499E-15DF-4E81D9AE6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013093" y="935939"/>
            <a:ext cx="5473557" cy="410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15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2655FC-8F7C-9CEA-2F5C-76FA4DB76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BE64C0EE-804F-F76B-36B3-60D68E9BD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16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123BFB7E-24CE-D8AF-8F49-54784B6BD7A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18997E-2C8D-99D2-9E73-4F2F72F0A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545AD5C2-3689-4797-70C0-95B445C92CFB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05CB8D-3B83-7533-EE63-DB6E1D3D5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7205" y="914601"/>
            <a:ext cx="5319445" cy="398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23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07A39A-4E7B-D716-6B87-C480ABF7D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81E3CA71-3A72-5926-D09E-DBB396A0D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17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B306CAF3-34B7-0917-3E8A-8C606004CEE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D24CF2-7CAE-9D67-7196-06C44D29A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B7E3735B-3374-D3CB-45C5-E2888D53BBDF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l-NL" b="1" dirty="0">
                <a:latin typeface="DIN-MEDIUM" pitchFamily="2" charset="77"/>
                <a:cs typeface="Arial" panose="020B0604020202020204" pitchFamily="34" charset="0"/>
              </a:rPr>
              <a:t>STOP!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dirty="0">
                <a:latin typeface="DIN-MEDIUM" pitchFamily="2" charset="77"/>
                <a:cs typeface="Arial" panose="020B0604020202020204" pitchFamily="34" charset="0"/>
              </a:rPr>
              <a:t>DESTRUCTIVE, ONLY PRICE FOCUSED COMPETITION.</a:t>
            </a: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019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D76D93-1EEB-9727-D7C5-FE9026970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F1425B52-26E3-855F-B378-E7A475700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18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CF41D249-9328-0F68-1DE2-A6F48218B44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A6D3FE-73F9-7438-A4F2-EE6F1ED9A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690B4513-E60B-0823-CBFD-E396E2EEBD6C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l-NL" b="1" dirty="0">
                <a:latin typeface="DIN-MEDIUM" pitchFamily="2" charset="77"/>
                <a:cs typeface="Arial" panose="020B0604020202020204" pitchFamily="34" charset="0"/>
              </a:rPr>
              <a:t>MAKE SURE!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dirty="0">
                <a:latin typeface="DIN-MEDIUM" pitchFamily="2" charset="77"/>
                <a:cs typeface="Arial" panose="020B0604020202020204" pitchFamily="34" charset="0"/>
              </a:rPr>
              <a:t>WHAT IS HAPPENING AT THE SITE.</a:t>
            </a: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211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C8DD2-26D4-A321-E905-003EBDE19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AA3FA7E-374B-312E-F467-A1869BF39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19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6C88F3A2-910F-023F-5981-06A34B2922F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4F1B45-8C9F-18DA-4864-DC45585D8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146E823D-2961-C878-DB79-E1C86015F5E3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l-NL" b="1" dirty="0">
                <a:latin typeface="DIN-MEDIUM" pitchFamily="2" charset="77"/>
                <a:cs typeface="Arial" panose="020B0604020202020204" pitchFamily="34" charset="0"/>
              </a:rPr>
              <a:t>KEEP TEAM MOTIVATED!</a:t>
            </a:r>
          </a:p>
        </p:txBody>
      </p:sp>
    </p:spTree>
    <p:extLst>
      <p:ext uri="{BB962C8B-B14F-4D97-AF65-F5344CB8AC3E}">
        <p14:creationId xmlns:p14="http://schemas.microsoft.com/office/powerpoint/2010/main" val="3036456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288D83-77A6-C5F6-296B-EFCB4EA20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4E551FA-4B0B-B7CB-FDDB-7F5017A3D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2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F3A86F3-372E-4F0C-DA73-ACE934C4E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ACF1DB6-74D4-A179-E95A-EACED73B5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4435"/>
            <a:ext cx="4246179" cy="31846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500A25-E7FE-81E9-13E7-09F585B47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261" y="1084434"/>
            <a:ext cx="4806000" cy="31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096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76B7FC-866B-21D9-91D8-EF0D579B8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0BD3BEB3-CD4B-32F8-AE10-F2E22207A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20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64EB4A0B-B5A2-A9FA-29DE-3BF6AC618B3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889637-F691-A9E9-DF3E-59128C802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58AF73B8-816E-2531-1EBF-DA4758E68549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nl-NL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l-NL" b="1" dirty="0">
                <a:latin typeface="DIN-MEDIUM" pitchFamily="2" charset="77"/>
                <a:cs typeface="Arial" panose="020B0604020202020204" pitchFamily="34" charset="0"/>
              </a:rPr>
              <a:t>INVEST ON TRAININGS!</a:t>
            </a:r>
          </a:p>
        </p:txBody>
      </p:sp>
    </p:spTree>
    <p:extLst>
      <p:ext uri="{BB962C8B-B14F-4D97-AF65-F5344CB8AC3E}">
        <p14:creationId xmlns:p14="http://schemas.microsoft.com/office/powerpoint/2010/main" val="413896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05B09F-1DB0-44F3-8922-D1F33E5B4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3370D00-05D1-49BE-E6AC-FB879D7F1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21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AE1125BC-8299-EB49-3108-615A3DE9D42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8DAE10-875A-E161-70F5-6D76A6C93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15D917-5FFC-9EB0-DF76-F3FB67DE7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664" y="784067"/>
            <a:ext cx="6492240" cy="432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13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7D4C279-A91D-3711-CBC5-71A241C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22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7E8AEC84-2746-BA8C-7273-3A9E7D6280F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3EBDEFF1-1DD3-F010-530B-93E387ACB3DC}"/>
              </a:ext>
            </a:extLst>
          </p:cNvPr>
          <p:cNvSpPr txBox="1">
            <a:spLocks/>
          </p:cNvSpPr>
          <p:nvPr/>
        </p:nvSpPr>
        <p:spPr>
          <a:xfrm>
            <a:off x="754490" y="1050832"/>
            <a:ext cx="8139588" cy="48678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550" dirty="0" err="1">
                <a:solidFill>
                  <a:srgbClr val="006434"/>
                </a:solidFill>
                <a:latin typeface="DIN-MEDIUM" pitchFamily="2" charset="77"/>
                <a:cs typeface="Arial" panose="020B0604020202020204" pitchFamily="34" charset="0"/>
              </a:rPr>
              <a:t>Contact</a:t>
            </a:r>
            <a:r>
              <a:rPr lang="tr-TR" sz="2550" dirty="0">
                <a:solidFill>
                  <a:srgbClr val="006434"/>
                </a:solidFill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tr-TR" sz="2550" dirty="0" err="1">
                <a:solidFill>
                  <a:srgbClr val="006434"/>
                </a:solidFill>
                <a:latin typeface="DIN-MEDIUM" pitchFamily="2" charset="77"/>
                <a:cs typeface="Arial" panose="020B0604020202020204" pitchFamily="34" charset="0"/>
              </a:rPr>
              <a:t>with</a:t>
            </a:r>
            <a:r>
              <a:rPr lang="tr-TR" sz="2550" dirty="0">
                <a:solidFill>
                  <a:srgbClr val="006434"/>
                </a:solidFill>
                <a:latin typeface="DIN-MEDIUM" pitchFamily="2" charset="77"/>
                <a:cs typeface="Arial" panose="020B0604020202020204" pitchFamily="34" charset="0"/>
              </a:rPr>
              <a:t> us.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5524A98-F58C-18FB-13F4-FAA0DB6B1872}"/>
              </a:ext>
            </a:extLst>
          </p:cNvPr>
          <p:cNvSpPr txBox="1">
            <a:spLocks/>
          </p:cNvSpPr>
          <p:nvPr/>
        </p:nvSpPr>
        <p:spPr>
          <a:xfrm>
            <a:off x="810491" y="1668173"/>
            <a:ext cx="4021021" cy="16647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chemeClr val="tx1"/>
                </a:solidFill>
                <a:latin typeface="DIN-MEDIUM" pitchFamily="2" charset="77"/>
              </a:rPr>
              <a:t>ISTANBUL</a:t>
            </a:r>
          </a:p>
          <a:p>
            <a:pPr marL="0" indent="0">
              <a:buNone/>
            </a:pPr>
            <a:r>
              <a:rPr lang="en-US" sz="1500" dirty="0" err="1">
                <a:solidFill>
                  <a:schemeClr val="tx1"/>
                </a:solidFill>
                <a:latin typeface="DIN-MEDIUM" pitchFamily="2" charset="77"/>
              </a:rPr>
              <a:t>Canan</a:t>
            </a: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 Business Tower, Office:36, Ataşehir, Istanbul, </a:t>
            </a:r>
            <a:r>
              <a:rPr lang="en-US" sz="1500" dirty="0" err="1">
                <a:solidFill>
                  <a:schemeClr val="tx1"/>
                </a:solidFill>
                <a:latin typeface="DIN-MEDIUM" pitchFamily="2" charset="77"/>
              </a:rPr>
              <a:t>Turkiye</a:t>
            </a:r>
            <a:endParaRPr lang="en-US" sz="1500" dirty="0">
              <a:solidFill>
                <a:schemeClr val="tx1"/>
              </a:solidFill>
              <a:latin typeface="DIN-MEDIUM" pitchFamily="2" charset="77"/>
            </a:endParaRP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+90 216 510 12 22</a:t>
            </a: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4F990F2-AE52-557B-FA46-45CB6E81F8E8}"/>
              </a:ext>
            </a:extLst>
          </p:cNvPr>
          <p:cNvSpPr txBox="1">
            <a:spLocks/>
          </p:cNvSpPr>
          <p:nvPr/>
        </p:nvSpPr>
        <p:spPr>
          <a:xfrm>
            <a:off x="5247992" y="1668173"/>
            <a:ext cx="3783002" cy="16647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chemeClr val="tx1"/>
                </a:solidFill>
                <a:latin typeface="DIN-MEDIUM" pitchFamily="2" charset="77"/>
              </a:rPr>
              <a:t>DUBAI</a:t>
            </a: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Boulevard Plaza, Tower-2, Office:2202, Downtown, Dubai, U.A.E.</a:t>
            </a: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+971 4 524 78 49</a:t>
            </a: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  <a:latin typeface="DIN-MEDIUM" pitchFamily="2" charset="77"/>
              </a:rPr>
              <a:t> 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EC66F59E-64BC-BE4B-016E-C034788CFCAE}"/>
              </a:ext>
            </a:extLst>
          </p:cNvPr>
          <p:cNvSpPr txBox="1">
            <a:spLocks/>
          </p:cNvSpPr>
          <p:nvPr/>
        </p:nvSpPr>
        <p:spPr>
          <a:xfrm>
            <a:off x="3253451" y="3598478"/>
            <a:ext cx="3188940" cy="6635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err="1">
                <a:solidFill>
                  <a:schemeClr val="tx1"/>
                </a:solidFill>
                <a:latin typeface="DIN-MEDIUM" pitchFamily="2" charset="77"/>
              </a:rPr>
              <a:t>contact@solutions-engineering.net</a:t>
            </a:r>
            <a:endParaRPr lang="en-US" sz="1500" dirty="0">
              <a:solidFill>
                <a:schemeClr val="tx1"/>
              </a:solidFill>
              <a:latin typeface="DIN-MEDIUM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5265E2-F435-1A59-8DA2-1009424D5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42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7D4C279-A91D-3711-CBC5-71A241C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23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2C2B16-A88E-F2D2-AC08-84958C675541}"/>
              </a:ext>
            </a:extLst>
          </p:cNvPr>
          <p:cNvSpPr txBox="1"/>
          <p:nvPr/>
        </p:nvSpPr>
        <p:spPr>
          <a:xfrm>
            <a:off x="1714500" y="2036620"/>
            <a:ext cx="5767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6600" b="1" dirty="0">
                <a:solidFill>
                  <a:srgbClr val="92D050"/>
                </a:solidFill>
                <a:latin typeface="DIN-MEDIUM" pitchFamily="2" charset="77"/>
              </a:rPr>
              <a:t>THANK YOU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0BA04A-F35B-617D-BD3F-D6CB16AAA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32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FB199-1C61-0A86-70F6-600A02ECF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95EB129-3E85-B4CD-63A3-53C745429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3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1FF7971D-1781-DB8D-69D2-DBBCDB3E867B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C4CE63-5319-DF98-C464-6F62B0AB5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DF475DE0-EC2F-96B4-265F-E8E268607899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74404" cy="36457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68580" tIns="34290" rIns="68580" bIns="34290" rtlCol="0">
            <a:normAutofit fontScale="92500" lnSpcReduction="20000"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What</a:t>
            </a: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 is maintenance?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Design</a:t>
            </a:r>
          </a:p>
          <a:p>
            <a:pPr marL="0" indent="0">
              <a:buNone/>
            </a:pPr>
            <a:endParaRPr lang="nl-NL" sz="1400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	Installation		Service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International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regulations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Local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codes,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Owners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Inspection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bodies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Consultants,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Maintenance companies. 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C70193-72A5-3941-CFE4-A365EFB02BAE}"/>
              </a:ext>
            </a:extLst>
          </p:cNvPr>
          <p:cNvSpPr/>
          <p:nvPr/>
        </p:nvSpPr>
        <p:spPr>
          <a:xfrm>
            <a:off x="1124607" y="1632120"/>
            <a:ext cx="18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94A00B-30B6-37F8-60F8-B2A535724C08}"/>
              </a:ext>
            </a:extLst>
          </p:cNvPr>
          <p:cNvSpPr/>
          <p:nvPr/>
        </p:nvSpPr>
        <p:spPr>
          <a:xfrm>
            <a:off x="1307677" y="1723745"/>
            <a:ext cx="180000" cy="10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375094-9771-CBD0-B475-C08BE9E2E291}"/>
              </a:ext>
            </a:extLst>
          </p:cNvPr>
          <p:cNvSpPr/>
          <p:nvPr/>
        </p:nvSpPr>
        <p:spPr>
          <a:xfrm>
            <a:off x="1482562" y="1807791"/>
            <a:ext cx="1736126" cy="10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52CAC1-A062-7229-7455-B7DEF5224921}"/>
              </a:ext>
            </a:extLst>
          </p:cNvPr>
          <p:cNvSpPr/>
          <p:nvPr/>
        </p:nvSpPr>
        <p:spPr>
          <a:xfrm>
            <a:off x="3356863" y="1807791"/>
            <a:ext cx="180000" cy="10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EFF19E-362D-F9AD-0D75-BA50227799F9}"/>
              </a:ext>
            </a:extLst>
          </p:cNvPr>
          <p:cNvSpPr/>
          <p:nvPr/>
        </p:nvSpPr>
        <p:spPr>
          <a:xfrm>
            <a:off x="3646044" y="1807791"/>
            <a:ext cx="144000" cy="10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2B6B225-C2B7-24D2-37D8-E048128BEA21}"/>
              </a:ext>
            </a:extLst>
          </p:cNvPr>
          <p:cNvCxnSpPr/>
          <p:nvPr/>
        </p:nvCxnSpPr>
        <p:spPr>
          <a:xfrm flipH="1">
            <a:off x="1042416" y="1740120"/>
            <a:ext cx="172191" cy="4818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6E01432-60F9-16A0-FD71-3BBAD656015D}"/>
              </a:ext>
            </a:extLst>
          </p:cNvPr>
          <p:cNvCxnSpPr>
            <a:cxnSpLocks/>
          </p:cNvCxnSpPr>
          <p:nvPr/>
        </p:nvCxnSpPr>
        <p:spPr>
          <a:xfrm>
            <a:off x="2986821" y="1981056"/>
            <a:ext cx="713810" cy="4453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6BDDF78-8E11-AF2F-4243-0610F03B1F1B}"/>
              </a:ext>
            </a:extLst>
          </p:cNvPr>
          <p:cNvCxnSpPr>
            <a:cxnSpLocks/>
          </p:cNvCxnSpPr>
          <p:nvPr/>
        </p:nvCxnSpPr>
        <p:spPr>
          <a:xfrm>
            <a:off x="2856216" y="1915791"/>
            <a:ext cx="0" cy="190411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20ABB75-EF3F-A30C-C80A-C6E0387AA968}"/>
              </a:ext>
            </a:extLst>
          </p:cNvPr>
          <p:cNvCxnSpPr>
            <a:cxnSpLocks/>
          </p:cNvCxnSpPr>
          <p:nvPr/>
        </p:nvCxnSpPr>
        <p:spPr>
          <a:xfrm>
            <a:off x="1498321" y="1903807"/>
            <a:ext cx="0" cy="190411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2F89F28-3BA0-402C-19BC-485F053F9690}"/>
              </a:ext>
            </a:extLst>
          </p:cNvPr>
          <p:cNvCxnSpPr>
            <a:cxnSpLocks/>
          </p:cNvCxnSpPr>
          <p:nvPr/>
        </p:nvCxnSpPr>
        <p:spPr>
          <a:xfrm>
            <a:off x="1397677" y="1861791"/>
            <a:ext cx="394547" cy="5721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A97AB10-AE80-8696-09D8-BFB9E594C616}"/>
              </a:ext>
            </a:extLst>
          </p:cNvPr>
          <p:cNvSpPr txBox="1"/>
          <p:nvPr/>
        </p:nvSpPr>
        <p:spPr>
          <a:xfrm>
            <a:off x="1848045" y="1942136"/>
            <a:ext cx="773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1100" dirty="0"/>
              <a:t>10 years?</a:t>
            </a:r>
          </a:p>
        </p:txBody>
      </p:sp>
    </p:spTree>
    <p:extLst>
      <p:ext uri="{BB962C8B-B14F-4D97-AF65-F5344CB8AC3E}">
        <p14:creationId xmlns:p14="http://schemas.microsoft.com/office/powerpoint/2010/main" val="4229173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7D4C279-A91D-3711-CBC5-71A241C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4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7E8AEC84-2746-BA8C-7273-3A9E7D6280F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0471C4-3ACF-44DA-4187-DBA7BBACB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381447E4-C4F2-352A-0270-6475B35C9D61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64571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What</a:t>
            </a: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 is maintenance?</a:t>
            </a:r>
          </a:p>
          <a:p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  <a:p>
            <a:r>
              <a:rPr lang="nl-NL" sz="1800" dirty="0">
                <a:latin typeface="DIN-MEDIUM" pitchFamily="2" charset="77"/>
                <a:cs typeface="Arial" panose="020B0604020202020204" pitchFamily="34" charset="0"/>
              </a:rPr>
              <a:t>EN 13015: </a:t>
            </a:r>
          </a:p>
          <a:p>
            <a:pPr marL="0" indent="0">
              <a:buNone/>
            </a:pPr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  <a:p>
            <a:r>
              <a:rPr lang="nl-NL" sz="1800" dirty="0">
                <a:latin typeface="DIN-MEDIUM" pitchFamily="2" charset="77"/>
                <a:cs typeface="Arial" panose="020B0604020202020204" pitchFamily="34" charset="0"/>
              </a:rPr>
              <a:t>ASME A.17-1:</a:t>
            </a:r>
          </a:p>
          <a:p>
            <a:pPr marL="0" indent="0">
              <a:buNone/>
            </a:pPr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BC2EB0-7B5E-932B-903A-338DE8FF9A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2082412"/>
            <a:ext cx="7772400" cy="978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1FBD80-E0CC-5255-C83C-FD803F107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730" y="3469675"/>
            <a:ext cx="3842615" cy="7309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65CD69-C9C4-89B1-BF36-2FEDDCF6A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783" y="3946937"/>
            <a:ext cx="3589502" cy="45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11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18D95E-08E2-D1A5-9DEF-DF15026CF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D3C208BC-CADD-2005-4CD9-89FF60B8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5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C7CB27C7-5774-EF9B-3DFF-7E239B07475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957DCC-7D78-5AD5-D514-675766523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5C0BD4C7-ACCB-BF50-FA08-1F821037C4F2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What</a:t>
            </a: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 is maintenance?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38EA1F-AAC9-FE0E-F92E-8D2919323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95" y="1485321"/>
            <a:ext cx="7643192" cy="35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20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563D31-0F7D-14A1-6EBA-5F3F8F330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923E8EB-AF1E-CE4D-7882-7DEA034D8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6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866165CF-CC23-EC59-D642-B4188B35FA0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4AA566-8916-8917-99AA-1E9A87CED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961D8539-E1EA-4589-F177-4D2AA0B934BF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Local</a:t>
            </a: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 codes, </a:t>
            </a: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requirements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Number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of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the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visits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Contents of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the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maintenance,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Periodic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inspections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Qualification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requirements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nl-NL" sz="1400" b="1" dirty="0">
                <a:latin typeface="DIN-MEDIUM" pitchFamily="2" charset="77"/>
                <a:cs typeface="Arial" panose="020B0604020202020204" pitchFamily="34" charset="0"/>
              </a:rPr>
              <a:t>……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417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A97F2-3C43-C7BB-688E-E4564B818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3804F17-B19B-3E26-FC94-CE1EEE2E2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7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F1290047-8984-4E08-A23B-A4ADD2514E5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DD95CD-8C3E-25CB-227A-403B4A90B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DDB48ABB-9CA7-93D0-5227-57DC4C1675D7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Owners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Responsible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of </a:t>
            </a:r>
          </a:p>
          <a:p>
            <a:pPr lvl="1">
              <a:lnSpc>
                <a:spcPct val="150000"/>
              </a:lnSpc>
              <a:buClr>
                <a:srgbClr val="92D050"/>
              </a:buClr>
              <a:buSzPct val="110000"/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Safe unit,</a:t>
            </a:r>
          </a:p>
          <a:p>
            <a:pPr lvl="1">
              <a:lnSpc>
                <a:spcPct val="150000"/>
              </a:lnSpc>
              <a:buClr>
                <a:srgbClr val="92D050"/>
              </a:buClr>
              <a:buSzPct val="110000"/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Hiring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qualified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maintenance company,</a:t>
            </a:r>
          </a:p>
          <a:p>
            <a:pPr lvl="1">
              <a:lnSpc>
                <a:spcPct val="150000"/>
              </a:lnSpc>
              <a:buClr>
                <a:srgbClr val="92D050"/>
              </a:buClr>
              <a:buSzPct val="110000"/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Inspection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In case of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any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accident, has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responsibility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like maintenance companies.</a:t>
            </a:r>
            <a:endParaRPr lang="nl-NL" sz="1800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15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7A6173-6DBD-BAD8-4DDA-9FC46EED8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881D0388-9BBE-4D6E-BB67-A27031EE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8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9A9F4716-BD8C-AAFB-2ACF-2D3D5E27E684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3E3CB2-5651-6A86-C64C-B71382A35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9F9B00A4-4141-8E84-6DA7-52534062D5E4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Inspection</a:t>
            </a: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800" b="1" dirty="0" err="1">
                <a:latin typeface="DIN-MEDIUM" pitchFamily="2" charset="77"/>
                <a:cs typeface="Arial" panose="020B0604020202020204" pitchFamily="34" charset="0"/>
              </a:rPr>
              <a:t>bodies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Final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inspections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Safety </a:t>
            </a: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inspections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Special checks. </a:t>
            </a:r>
          </a:p>
          <a:p>
            <a:pPr>
              <a:lnSpc>
                <a:spcPct val="150000"/>
              </a:lnSpc>
            </a:pPr>
            <a:r>
              <a:rPr lang="nl-NL" sz="1400" b="1" dirty="0">
                <a:latin typeface="DIN-MEDIUM" pitchFamily="2" charset="77"/>
                <a:cs typeface="Arial" panose="020B0604020202020204" pitchFamily="34" charset="0"/>
              </a:rPr>
              <a:t>……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3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BF0EC7-EC73-FF21-A784-E4456182F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25957ED-F5A2-25BB-AB3E-2991F672A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F009E-8BF7-F546-97BE-696EB5E07493}" type="slidenum">
              <a:rPr lang="en-TR" sz="1500">
                <a:solidFill>
                  <a:schemeClr val="tx1"/>
                </a:solidFill>
                <a:latin typeface="DIN-MEDIUM" pitchFamily="2" charset="77"/>
              </a:rPr>
              <a:t>9</a:t>
            </a:fld>
            <a:endParaRPr lang="en-TR" sz="1500">
              <a:solidFill>
                <a:schemeClr val="tx1"/>
              </a:solidFill>
              <a:latin typeface="DIN-MEDIUM" pitchFamily="2" charset="77"/>
            </a:endParaRPr>
          </a:p>
        </p:txBody>
      </p:sp>
      <p:sp>
        <p:nvSpPr>
          <p:cNvPr id="8" name="Metin Kutusu 2">
            <a:extLst>
              <a:ext uri="{FF2B5EF4-FFF2-40B4-BE49-F238E27FC236}">
                <a16:creationId xmlns:a16="http://schemas.microsoft.com/office/drawing/2014/main" id="{727E4CD3-F5D7-E83B-B16E-2B2078D7265B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2420046" y="2420046"/>
            <a:ext cx="5148000" cy="307910"/>
          </a:xfrm>
          <a:prstGeom prst="rect">
            <a:avLst/>
          </a:prstGeom>
          <a:solidFill>
            <a:srgbClr val="7EC400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endParaRPr lang="tr-TR" sz="1875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1C8D3-09DE-B99E-1C54-C6E0D9378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845" y="137109"/>
            <a:ext cx="2608118" cy="695974"/>
          </a:xfrm>
          <a:prstGeom prst="rect">
            <a:avLst/>
          </a:prstGeom>
        </p:spPr>
      </p:pic>
      <p:sp>
        <p:nvSpPr>
          <p:cNvPr id="2" name="Tijdelijke aanduiding voor inhoud 4">
            <a:extLst>
              <a:ext uri="{FF2B5EF4-FFF2-40B4-BE49-F238E27FC236}">
                <a16:creationId xmlns:a16="http://schemas.microsoft.com/office/drawing/2014/main" id="{5989C584-CEA0-3942-368A-6B53BBF516C8}"/>
              </a:ext>
            </a:extLst>
          </p:cNvPr>
          <p:cNvSpPr>
            <a:spLocks noGrp="1"/>
          </p:cNvSpPr>
          <p:nvPr/>
        </p:nvSpPr>
        <p:spPr>
          <a:xfrm>
            <a:off x="750405" y="1121548"/>
            <a:ext cx="7643192" cy="33996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891" indent="-342891" algn="l" defTabSz="914400" rtl="0" eaLnBrk="1" latinLnBrk="0" hangingPunct="1">
              <a:lnSpc>
                <a:spcPct val="120000"/>
              </a:lnSpc>
              <a:spcBef>
                <a:spcPts val="0"/>
              </a:spcBef>
              <a:buSzPct val="8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>
                <a:latin typeface="DIN-MEDIUM" pitchFamily="2" charset="77"/>
                <a:cs typeface="Arial" panose="020B0604020202020204" pitchFamily="34" charset="0"/>
              </a:rPr>
              <a:t>Consultants</a:t>
            </a:r>
          </a:p>
          <a:p>
            <a:pPr marL="0" indent="0">
              <a:buNone/>
            </a:pP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MCP, …. ,  e-MCP,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Negotiation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, Contract,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Checks,</a:t>
            </a:r>
          </a:p>
          <a:p>
            <a:pPr>
              <a:lnSpc>
                <a:spcPct val="150000"/>
              </a:lnSpc>
            </a:pPr>
            <a:r>
              <a:rPr lang="nl-NL" sz="1400" dirty="0" err="1">
                <a:latin typeface="DIN-MEDIUM" pitchFamily="2" charset="77"/>
                <a:cs typeface="Arial" panose="020B0604020202020204" pitchFamily="34" charset="0"/>
              </a:rPr>
              <a:t>Modernisation</a:t>
            </a:r>
            <a:r>
              <a:rPr lang="nl-NL" sz="1400" dirty="0">
                <a:latin typeface="DIN-MEDIUM" pitchFamily="2" charset="77"/>
                <a:cs typeface="Arial" panose="020B0604020202020204" pitchFamily="34" charset="0"/>
              </a:rPr>
              <a:t> management. </a:t>
            </a:r>
          </a:p>
          <a:p>
            <a:pPr>
              <a:lnSpc>
                <a:spcPct val="150000"/>
              </a:lnSpc>
            </a:pPr>
            <a:r>
              <a:rPr lang="nl-NL" sz="1400" b="1" dirty="0">
                <a:latin typeface="DIN-MEDIUM" pitchFamily="2" charset="77"/>
                <a:cs typeface="Arial" panose="020B0604020202020204" pitchFamily="34" charset="0"/>
              </a:rPr>
              <a:t>……</a:t>
            </a:r>
            <a:endParaRPr lang="nl-NL" sz="1800" b="1" dirty="0">
              <a:latin typeface="DIN-MEDIUM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479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21418</TotalTime>
  <Words>294</Words>
  <Application>Microsoft Macintosh PowerPoint</Application>
  <PresentationFormat>On-screen Show (16:9)</PresentationFormat>
  <Paragraphs>134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DIN-MEDIUM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Özcan Süleyman</dc:creator>
  <cp:lastModifiedBy>Suleyman Ozcan</cp:lastModifiedBy>
  <cp:revision>118</cp:revision>
  <dcterms:created xsi:type="dcterms:W3CDTF">2023-08-28T18:15:11Z</dcterms:created>
  <dcterms:modified xsi:type="dcterms:W3CDTF">2024-10-15T06:56:04Z</dcterms:modified>
</cp:coreProperties>
</file>